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Poppins"/>
      <p:regular r:id="rId22"/>
      <p:bold r:id="rId23"/>
      <p:italic r:id="rId24"/>
      <p:boldItalic r:id="rId25"/>
    </p:embeddedFont>
    <p:embeddedFont>
      <p:font typeface="Arv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0" roundtripDataSignature="AMtx7miWd5zcnGFYlLRxizKA41sWLe05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oppins-regular.fntdata"/><Relationship Id="rId21" Type="http://schemas.openxmlformats.org/officeDocument/2006/relationships/slide" Target="slides/slide16.xml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vo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Arvo-italic.fntdata"/><Relationship Id="rId27" Type="http://schemas.openxmlformats.org/officeDocument/2006/relationships/font" Target="fonts/Arv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v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5.jpg"/><Relationship Id="rId7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2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785301" y="719689"/>
            <a:ext cx="16586514" cy="8939955"/>
          </a:xfrm>
          <a:custGeom>
            <a:rect b="b" l="l" r="r" t="t"/>
            <a:pathLst>
              <a:path extrusionOk="0" h="8939955" w="16586514">
                <a:moveTo>
                  <a:pt x="0" y="0"/>
                </a:moveTo>
                <a:lnTo>
                  <a:pt x="16586514" y="0"/>
                </a:lnTo>
                <a:lnTo>
                  <a:pt x="16586514" y="8939954"/>
                </a:lnTo>
                <a:lnTo>
                  <a:pt x="0" y="8939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8000"/>
            </a:blip>
            <a:stretch>
              <a:fillRect b="0" l="-3451" r="-4343" t="0"/>
            </a:stretch>
          </a:blipFill>
          <a:ln>
            <a:noFill/>
          </a:ln>
        </p:spPr>
      </p:sp>
      <p:sp>
        <p:nvSpPr>
          <p:cNvPr id="87" name="Google Shape;87;p1"/>
          <p:cNvSpPr txBox="1"/>
          <p:nvPr/>
        </p:nvSpPr>
        <p:spPr>
          <a:xfrm>
            <a:off x="3172187" y="1296831"/>
            <a:ext cx="11859900" cy="1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937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Special Guide to 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-1966200" y="2648374"/>
            <a:ext cx="22372800" cy="4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6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Skin Cancer</a:t>
            </a:r>
            <a:endParaRPr b="1" sz="196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-1395993" y="4844256"/>
            <a:ext cx="21355200" cy="4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6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Prevention</a:t>
            </a:r>
            <a:endParaRPr b="1" sz="196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785301" y="719689"/>
            <a:ext cx="2030107" cy="2043877"/>
          </a:xfrm>
          <a:custGeom>
            <a:rect b="b" l="l" r="r" t="t"/>
            <a:pathLst>
              <a:path extrusionOk="0" h="2043877" w="2030107">
                <a:moveTo>
                  <a:pt x="0" y="0"/>
                </a:moveTo>
                <a:lnTo>
                  <a:pt x="2030108" y="0"/>
                </a:lnTo>
                <a:lnTo>
                  <a:pt x="2030108" y="2043877"/>
                </a:lnTo>
                <a:lnTo>
                  <a:pt x="0" y="204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5341708" y="7615766"/>
            <a:ext cx="2030107" cy="2043877"/>
          </a:xfrm>
          <a:custGeom>
            <a:rect b="b" l="l" r="r" t="t"/>
            <a:pathLst>
              <a:path extrusionOk="0" h="2043877" w="2030107">
                <a:moveTo>
                  <a:pt x="0" y="0"/>
                </a:moveTo>
                <a:lnTo>
                  <a:pt x="2030107" y="0"/>
                </a:lnTo>
                <a:lnTo>
                  <a:pt x="2030107" y="2043877"/>
                </a:lnTo>
                <a:lnTo>
                  <a:pt x="0" y="204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205" name="Google Shape;205;p10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206" name="Google Shape;206;p10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0"/>
          <p:cNvSpPr txBox="1"/>
          <p:nvPr/>
        </p:nvSpPr>
        <p:spPr>
          <a:xfrm>
            <a:off x="1563012" y="2573507"/>
            <a:ext cx="15162000" cy="6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Darker colors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absorb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more UV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lighter colors reflect 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some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Tightly woven 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fabrics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block rays better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Shade </a:t>
            </a:r>
            <a:r>
              <a:rPr b="1" lang="en-US" sz="4946">
                <a:latin typeface="Poppins"/>
                <a:ea typeface="Poppins"/>
                <a:cs typeface="Poppins"/>
                <a:sym typeface="Poppins"/>
              </a:rPr>
              <a:t>can lower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UV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but reflections from sand</a:t>
            </a:r>
            <a:r>
              <a:rPr lang="en-US" sz="4946"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water</a:t>
            </a:r>
            <a:r>
              <a:rPr lang="en-US" sz="4946"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snow can still burn you!</a:t>
            </a:r>
            <a:endParaRPr/>
          </a:p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946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10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0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0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0"/>
          <p:cNvSpPr/>
          <p:nvPr/>
        </p:nvSpPr>
        <p:spPr>
          <a:xfrm>
            <a:off x="13750085" y="6550947"/>
            <a:ext cx="3445913" cy="2785736"/>
          </a:xfrm>
          <a:custGeom>
            <a:rect b="b" l="l" r="r" t="t"/>
            <a:pathLst>
              <a:path extrusionOk="0" h="2771877" w="3029374">
                <a:moveTo>
                  <a:pt x="0" y="0"/>
                </a:moveTo>
                <a:lnTo>
                  <a:pt x="3029374" y="0"/>
                </a:lnTo>
                <a:lnTo>
                  <a:pt x="3029374" y="2771877"/>
                </a:lnTo>
                <a:lnTo>
                  <a:pt x="0" y="2771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0"/>
          <p:cNvSpPr txBox="1"/>
          <p:nvPr/>
        </p:nvSpPr>
        <p:spPr>
          <a:xfrm>
            <a:off x="2119671" y="866326"/>
            <a:ext cx="13776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Clothing Science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218" name="Google Shape;218;p11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219" name="Google Shape;219;p11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1"/>
          <p:cNvSpPr txBox="1"/>
          <p:nvPr/>
        </p:nvSpPr>
        <p:spPr>
          <a:xfrm>
            <a:off x="862061" y="2477900"/>
            <a:ext cx="15969900" cy="7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Play outside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the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morning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(before 10am) or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afternoon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(after 4pm), when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UV rays are weaker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umbrellas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pop-up tents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shade at the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beach, park, or sports fields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Avoid concrete or water reflections 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during peak hours (they bounce UV rays back at you).</a:t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1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1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1"/>
          <p:cNvSpPr txBox="1"/>
          <p:nvPr/>
        </p:nvSpPr>
        <p:spPr>
          <a:xfrm>
            <a:off x="753300" y="606011"/>
            <a:ext cx="167814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Timing and Location 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54453">
            <a:off x="14935525" y="4081442"/>
            <a:ext cx="2549450" cy="265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231" name="Google Shape;231;p12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232" name="Google Shape;232;p12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2"/>
          <p:cNvSpPr txBox="1"/>
          <p:nvPr/>
        </p:nvSpPr>
        <p:spPr>
          <a:xfrm>
            <a:off x="573000" y="2337766"/>
            <a:ext cx="17142000" cy="7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a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stick sunscreen 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 the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face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ears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and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around the eyes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(less stingy).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Spray sunscreen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946">
                <a:latin typeface="Poppins"/>
                <a:ea typeface="Poppins"/>
                <a:cs typeface="Poppins"/>
                <a:sym typeface="Poppins"/>
              </a:rPr>
              <a:t>is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quick coverage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but rub it in.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Don’t forget “hidden spots”: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scalp, hair, neck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tops of feet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lips (use SPF lip balm)</a:t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2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2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2"/>
          <p:cNvSpPr/>
          <p:nvPr/>
        </p:nvSpPr>
        <p:spPr>
          <a:xfrm>
            <a:off x="12653141" y="5432176"/>
            <a:ext cx="2643759" cy="4114800"/>
          </a:xfrm>
          <a:custGeom>
            <a:rect b="b" l="l" r="r" t="t"/>
            <a:pathLst>
              <a:path extrusionOk="0" h="4114800" w="2643759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2"/>
          <p:cNvSpPr txBox="1"/>
          <p:nvPr/>
        </p:nvSpPr>
        <p:spPr>
          <a:xfrm>
            <a:off x="2255847" y="583064"/>
            <a:ext cx="13776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Sunscreen Hacks 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244" name="Google Shape;244;p13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245" name="Google Shape;245;p13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3"/>
          <p:cNvSpPr txBox="1"/>
          <p:nvPr/>
        </p:nvSpPr>
        <p:spPr>
          <a:xfrm>
            <a:off x="1122775" y="2214675"/>
            <a:ext cx="16009500" cy="7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Reapply sunscreen 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every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 hours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or every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40-80 minutes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if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swimming/sweating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(check label).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water-resistant formulas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swimming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soccer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or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tennis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Keep a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cooling towel + sunscreen kit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hot days.</a:t>
            </a:r>
            <a:endParaRPr/>
          </a:p>
        </p:txBody>
      </p:sp>
      <p:sp>
        <p:nvSpPr>
          <p:cNvPr id="247" name="Google Shape;247;p13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3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3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3"/>
          <p:cNvSpPr/>
          <p:nvPr/>
        </p:nvSpPr>
        <p:spPr>
          <a:xfrm rot="465910">
            <a:off x="7201789" y="8183317"/>
            <a:ext cx="3554406" cy="1536275"/>
          </a:xfrm>
          <a:custGeom>
            <a:rect b="b" l="l" r="r" t="t"/>
            <a:pathLst>
              <a:path extrusionOk="0" h="2369219" w="4268864">
                <a:moveTo>
                  <a:pt x="0" y="0"/>
                </a:moveTo>
                <a:lnTo>
                  <a:pt x="4268864" y="0"/>
                </a:lnTo>
                <a:lnTo>
                  <a:pt x="4268864" y="2369219"/>
                </a:lnTo>
                <a:lnTo>
                  <a:pt x="0" y="2369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3"/>
          <p:cNvSpPr txBox="1"/>
          <p:nvPr/>
        </p:nvSpPr>
        <p:spPr>
          <a:xfrm>
            <a:off x="1789642" y="514304"/>
            <a:ext cx="15015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Outdoor Activities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257" name="Google Shape;257;p14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258" name="Google Shape;258;p14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14"/>
          <p:cNvSpPr txBox="1"/>
          <p:nvPr/>
        </p:nvSpPr>
        <p:spPr>
          <a:xfrm>
            <a:off x="1500224" y="2340974"/>
            <a:ext cx="15162000" cy="6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Never use tanning beds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(way more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dangerous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than the sun).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See a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dermatologist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if a mole or spot changes.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Parents: 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teach kids to do a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“skin check”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with you once a month.</a:t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175800" y="690150"/>
            <a:ext cx="179364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Long-Term Protection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4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4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4"/>
          <p:cNvSpPr/>
          <p:nvPr/>
        </p:nvSpPr>
        <p:spPr>
          <a:xfrm>
            <a:off x="11184975" y="7332025"/>
            <a:ext cx="3899111" cy="2276694"/>
          </a:xfrm>
          <a:custGeom>
            <a:rect b="b" l="l" r="r" t="t"/>
            <a:pathLst>
              <a:path extrusionOk="0" h="2522653" w="4093555">
                <a:moveTo>
                  <a:pt x="0" y="0"/>
                </a:moveTo>
                <a:lnTo>
                  <a:pt x="4093554" y="0"/>
                </a:lnTo>
                <a:lnTo>
                  <a:pt x="4093554" y="2522654"/>
                </a:lnTo>
                <a:lnTo>
                  <a:pt x="0" y="2522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270" name="Google Shape;270;p15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271" name="Google Shape;271;p15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5"/>
          <p:cNvSpPr txBox="1"/>
          <p:nvPr/>
        </p:nvSpPr>
        <p:spPr>
          <a:xfrm>
            <a:off x="1500212" y="2214676"/>
            <a:ext cx="15161975" cy="5275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sun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is so big,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 million Earth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 could fit inside it!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Light from the sun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takes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8 minutes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reach Earth.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Even on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cloudy days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up to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80% of UV rays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get through.</a:t>
            </a:r>
            <a:endParaRPr/>
          </a:p>
        </p:txBody>
      </p:sp>
      <p:sp>
        <p:nvSpPr>
          <p:cNvPr id="273" name="Google Shape;273;p15"/>
          <p:cNvSpPr txBox="1"/>
          <p:nvPr/>
        </p:nvSpPr>
        <p:spPr>
          <a:xfrm>
            <a:off x="1699242" y="690162"/>
            <a:ext cx="147639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Fun Sun Facts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74" name="Google Shape;274;p15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5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5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5"/>
          <p:cNvSpPr/>
          <p:nvPr/>
        </p:nvSpPr>
        <p:spPr>
          <a:xfrm>
            <a:off x="7640799" y="7087374"/>
            <a:ext cx="2878053" cy="2571877"/>
          </a:xfrm>
          <a:custGeom>
            <a:rect b="b" l="l" r="r" t="t"/>
            <a:pathLst>
              <a:path extrusionOk="0" h="3061758" w="3061758">
                <a:moveTo>
                  <a:pt x="0" y="0"/>
                </a:moveTo>
                <a:lnTo>
                  <a:pt x="3061758" y="0"/>
                </a:lnTo>
                <a:lnTo>
                  <a:pt x="3061758" y="3061757"/>
                </a:lnTo>
                <a:lnTo>
                  <a:pt x="0" y="3061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283" name="Google Shape;283;p16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284" name="Google Shape;284;p16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6"/>
          <p:cNvSpPr txBox="1"/>
          <p:nvPr/>
        </p:nvSpPr>
        <p:spPr>
          <a:xfrm>
            <a:off x="744902" y="3881657"/>
            <a:ext cx="16798200" cy="4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600" u="none" cap="none" strike="noStrike">
                <a:latin typeface="Arvo"/>
                <a:ea typeface="Arvo"/>
                <a:cs typeface="Arvo"/>
                <a:sym typeface="Arvo"/>
              </a:rPr>
              <a:t>Thank you!</a:t>
            </a:r>
            <a:endParaRPr b="1" sz="196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86" name="Google Shape;286;p16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6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6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9" name="Google Shape;289;p16"/>
          <p:cNvGrpSpPr/>
          <p:nvPr/>
        </p:nvGrpSpPr>
        <p:grpSpPr>
          <a:xfrm>
            <a:off x="1576267" y="1293236"/>
            <a:ext cx="14777776" cy="7965065"/>
            <a:chOff x="0" y="0"/>
            <a:chExt cx="19703701" cy="10620086"/>
          </a:xfrm>
        </p:grpSpPr>
        <p:sp>
          <p:nvSpPr>
            <p:cNvPr id="290" name="Google Shape;290;p16"/>
            <p:cNvSpPr/>
            <p:nvPr/>
          </p:nvSpPr>
          <p:spPr>
            <a:xfrm>
              <a:off x="0" y="0"/>
              <a:ext cx="2411636" cy="2427994"/>
            </a:xfrm>
            <a:custGeom>
              <a:rect b="b" l="l" r="r" t="t"/>
              <a:pathLst>
                <a:path extrusionOk="0" h="2427994" w="2411636">
                  <a:moveTo>
                    <a:pt x="0" y="0"/>
                  </a:moveTo>
                  <a:lnTo>
                    <a:pt x="2411636" y="0"/>
                  </a:lnTo>
                  <a:lnTo>
                    <a:pt x="2411636" y="2427994"/>
                  </a:lnTo>
                  <a:lnTo>
                    <a:pt x="0" y="24279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1" name="Google Shape;291;p16"/>
            <p:cNvSpPr/>
            <p:nvPr/>
          </p:nvSpPr>
          <p:spPr>
            <a:xfrm>
              <a:off x="17292065" y="8192092"/>
              <a:ext cx="2411636" cy="2427994"/>
            </a:xfrm>
            <a:custGeom>
              <a:rect b="b" l="l" r="r" t="t"/>
              <a:pathLst>
                <a:path extrusionOk="0" h="2427994" w="2411636">
                  <a:moveTo>
                    <a:pt x="0" y="0"/>
                  </a:moveTo>
                  <a:lnTo>
                    <a:pt x="2411636" y="0"/>
                  </a:lnTo>
                  <a:lnTo>
                    <a:pt x="2411636" y="2427993"/>
                  </a:lnTo>
                  <a:lnTo>
                    <a:pt x="0" y="2427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97" name="Google Shape;97;p2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grpSp>
        <p:nvGrpSpPr>
          <p:cNvPr id="98" name="Google Shape;98;p2"/>
          <p:cNvGrpSpPr/>
          <p:nvPr/>
        </p:nvGrpSpPr>
        <p:grpSpPr>
          <a:xfrm>
            <a:off x="-62273" y="0"/>
            <a:ext cx="18412547" cy="10334946"/>
            <a:chOff x="0" y="0"/>
            <a:chExt cx="24550063" cy="13779927"/>
          </a:xfrm>
        </p:grpSpPr>
        <p:sp>
          <p:nvSpPr>
            <p:cNvPr id="99" name="Google Shape;99;p2"/>
            <p:cNvSpPr/>
            <p:nvPr/>
          </p:nvSpPr>
          <p:spPr>
            <a:xfrm>
              <a:off x="0" y="0"/>
              <a:ext cx="2909263" cy="2469237"/>
            </a:xfrm>
            <a:custGeom>
              <a:rect b="b" l="l" r="r" t="t"/>
              <a:pathLst>
                <a:path extrusionOk="0" h="2469237" w="2909263">
                  <a:moveTo>
                    <a:pt x="0" y="0"/>
                  </a:moveTo>
                  <a:lnTo>
                    <a:pt x="2909263" y="0"/>
                  </a:lnTo>
                  <a:lnTo>
                    <a:pt x="2909263" y="2469237"/>
                  </a:lnTo>
                  <a:lnTo>
                    <a:pt x="0" y="24692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0" name="Google Shape;100;p2"/>
            <p:cNvSpPr/>
            <p:nvPr/>
          </p:nvSpPr>
          <p:spPr>
            <a:xfrm rot="-5400000">
              <a:off x="-220013" y="11026750"/>
              <a:ext cx="2909263" cy="2469237"/>
            </a:xfrm>
            <a:custGeom>
              <a:rect b="b" l="l" r="r" t="t"/>
              <a:pathLst>
                <a:path extrusionOk="0" h="2469237" w="2909263">
                  <a:moveTo>
                    <a:pt x="0" y="0"/>
                  </a:moveTo>
                  <a:lnTo>
                    <a:pt x="2909263" y="0"/>
                  </a:lnTo>
                  <a:lnTo>
                    <a:pt x="2909263" y="2469237"/>
                  </a:lnTo>
                  <a:lnTo>
                    <a:pt x="0" y="24692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1" name="Google Shape;101;p2"/>
            <p:cNvSpPr/>
            <p:nvPr/>
          </p:nvSpPr>
          <p:spPr>
            <a:xfrm flipH="1">
              <a:off x="21640800" y="0"/>
              <a:ext cx="2909263" cy="2469237"/>
            </a:xfrm>
            <a:custGeom>
              <a:rect b="b" l="l" r="r" t="t"/>
              <a:pathLst>
                <a:path extrusionOk="0" h="2469237" w="2909263">
                  <a:moveTo>
                    <a:pt x="2909263" y="0"/>
                  </a:moveTo>
                  <a:lnTo>
                    <a:pt x="0" y="0"/>
                  </a:lnTo>
                  <a:lnTo>
                    <a:pt x="0" y="2469237"/>
                  </a:lnTo>
                  <a:lnTo>
                    <a:pt x="2909263" y="2469237"/>
                  </a:lnTo>
                  <a:lnTo>
                    <a:pt x="2909263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 rot="10800000">
              <a:off x="21640800" y="11310690"/>
              <a:ext cx="2909263" cy="2469237"/>
            </a:xfrm>
            <a:custGeom>
              <a:rect b="b" l="l" r="r" t="t"/>
              <a:pathLst>
                <a:path extrusionOk="0" h="2469237" w="2909263">
                  <a:moveTo>
                    <a:pt x="0" y="0"/>
                  </a:moveTo>
                  <a:lnTo>
                    <a:pt x="2909263" y="0"/>
                  </a:lnTo>
                  <a:lnTo>
                    <a:pt x="2909263" y="2469236"/>
                  </a:lnTo>
                  <a:lnTo>
                    <a:pt x="0" y="24692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3" name="Google Shape;103;p2"/>
          <p:cNvSpPr/>
          <p:nvPr/>
        </p:nvSpPr>
        <p:spPr>
          <a:xfrm>
            <a:off x="13464693" y="7242821"/>
            <a:ext cx="2542304" cy="2109572"/>
          </a:xfrm>
          <a:custGeom>
            <a:rect b="b" l="l" r="r" t="t"/>
            <a:pathLst>
              <a:path extrusionOk="0" h="2704579" w="2704579">
                <a:moveTo>
                  <a:pt x="0" y="0"/>
                </a:moveTo>
                <a:lnTo>
                  <a:pt x="2704580" y="0"/>
                </a:lnTo>
                <a:lnTo>
                  <a:pt x="2704580" y="2704580"/>
                </a:lnTo>
                <a:lnTo>
                  <a:pt x="0" y="2704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2"/>
          <p:cNvSpPr txBox="1"/>
          <p:nvPr/>
        </p:nvSpPr>
        <p:spPr>
          <a:xfrm>
            <a:off x="1350713" y="2296310"/>
            <a:ext cx="15162000" cy="6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Sun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is a giant star made mostly of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hydrogen and helium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It’s over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4.5 billion years old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Energy comes from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nuclear fusion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(atoms of hydrogen smash together to make helium, releasing energy).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 flipH="1">
            <a:off x="5864853" y="7838916"/>
            <a:ext cx="7223892" cy="1739917"/>
          </a:xfrm>
          <a:custGeom>
            <a:rect b="b" l="l" r="r" t="t"/>
            <a:pathLst>
              <a:path extrusionOk="0" h="2237836" w="7852057">
                <a:moveTo>
                  <a:pt x="7852057" y="0"/>
                </a:moveTo>
                <a:lnTo>
                  <a:pt x="0" y="0"/>
                </a:lnTo>
                <a:lnTo>
                  <a:pt x="0" y="2237836"/>
                </a:lnTo>
                <a:lnTo>
                  <a:pt x="7852057" y="2237836"/>
                </a:lnTo>
                <a:lnTo>
                  <a:pt x="785205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 txBox="1"/>
          <p:nvPr/>
        </p:nvSpPr>
        <p:spPr>
          <a:xfrm>
            <a:off x="3952250" y="690151"/>
            <a:ext cx="102579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Meet the Sun 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112" name="Google Shape;112;p3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113" name="Google Shape;113;p3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3"/>
          <p:cNvSpPr txBox="1"/>
          <p:nvPr/>
        </p:nvSpPr>
        <p:spPr>
          <a:xfrm>
            <a:off x="1563012" y="2573507"/>
            <a:ext cx="15406397" cy="6151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Energy travels as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light and heat.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Different types of energy: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1" i="1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Visible light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(what we see 🌈)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1" i="1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Infrared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(feels warm 🔥)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1" i="1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Ultraviolet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(UV) rays (invisible but powerful ⚡)</a:t>
            </a:r>
            <a:endParaRPr/>
          </a:p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946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3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3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3"/>
          <p:cNvSpPr/>
          <p:nvPr/>
        </p:nvSpPr>
        <p:spPr>
          <a:xfrm>
            <a:off x="13313149" y="2080363"/>
            <a:ext cx="4094226" cy="4114800"/>
          </a:xfrm>
          <a:custGeom>
            <a:rect b="b" l="l" r="r" t="t"/>
            <a:pathLst>
              <a:path extrusionOk="0" h="4114800" w="4094226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3"/>
          <p:cNvSpPr txBox="1"/>
          <p:nvPr/>
        </p:nvSpPr>
        <p:spPr>
          <a:xfrm>
            <a:off x="2609486" y="782006"/>
            <a:ext cx="12606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Sun and Energy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125" name="Google Shape;125;p4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126" name="Google Shape;126;p4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4"/>
          <p:cNvSpPr txBox="1"/>
          <p:nvPr/>
        </p:nvSpPr>
        <p:spPr>
          <a:xfrm>
            <a:off x="1563000" y="2573500"/>
            <a:ext cx="15380100" cy="6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“Ultraviolet”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= beyond violet light (can’t see it).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Types: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1" i="1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UVA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→ ages skin (wrinkles)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1" i="1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UVB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→ burns skin (sunburn)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1" i="1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UVC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→ blocked by the atmosphere</a:t>
            </a:r>
            <a:r>
              <a:rPr lang="en-US" sz="4946">
                <a:latin typeface="Poppins"/>
                <a:ea typeface="Poppins"/>
                <a:cs typeface="Poppins"/>
                <a:sym typeface="Poppins"/>
              </a:rPr>
              <a:t>!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4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4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4"/>
          <p:cNvSpPr/>
          <p:nvPr/>
        </p:nvSpPr>
        <p:spPr>
          <a:xfrm>
            <a:off x="13484427" y="3865378"/>
            <a:ext cx="3062635" cy="3054978"/>
          </a:xfrm>
          <a:custGeom>
            <a:rect b="b" l="l" r="r" t="t"/>
            <a:pathLst>
              <a:path extrusionOk="0" h="3054978" w="3062635">
                <a:moveTo>
                  <a:pt x="0" y="0"/>
                </a:moveTo>
                <a:lnTo>
                  <a:pt x="3062635" y="0"/>
                </a:lnTo>
                <a:lnTo>
                  <a:pt x="3062635" y="3054978"/>
                </a:lnTo>
                <a:lnTo>
                  <a:pt x="0" y="30549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4"/>
          <p:cNvSpPr txBox="1"/>
          <p:nvPr/>
        </p:nvSpPr>
        <p:spPr>
          <a:xfrm>
            <a:off x="597651" y="690150"/>
            <a:ext cx="17364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What are UV Rays? 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138" name="Google Shape;138;p5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139" name="Google Shape;139;p5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5"/>
          <p:cNvSpPr txBox="1"/>
          <p:nvPr/>
        </p:nvSpPr>
        <p:spPr>
          <a:xfrm>
            <a:off x="1563012" y="2573507"/>
            <a:ext cx="15161975" cy="6151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Skin cells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contain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DNA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(instructions for cells).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CB0707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CB0707"/>
                </a:solidFill>
                <a:latin typeface="Poppins"/>
                <a:ea typeface="Poppins"/>
                <a:cs typeface="Poppins"/>
                <a:sym typeface="Poppins"/>
              </a:rPr>
              <a:t>Too much UV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= </a:t>
            </a:r>
            <a:r>
              <a:rPr b="1" i="0" lang="en-US" sz="4946" u="none" cap="none" strike="noStrike">
                <a:solidFill>
                  <a:srgbClr val="1D5C9D"/>
                </a:solidFill>
                <a:latin typeface="Poppins"/>
                <a:ea typeface="Poppins"/>
                <a:cs typeface="Poppins"/>
                <a:sym typeface="Poppins"/>
              </a:rPr>
              <a:t>DNA damage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DNA damage can cause: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Sunburn 🔴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Aging lines and spots</a:t>
            </a:r>
            <a:endParaRPr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⚬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Skin cancer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5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5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5"/>
          <p:cNvSpPr/>
          <p:nvPr/>
        </p:nvSpPr>
        <p:spPr>
          <a:xfrm>
            <a:off x="12369672" y="4737071"/>
            <a:ext cx="4560152" cy="2861496"/>
          </a:xfrm>
          <a:custGeom>
            <a:rect b="b" l="l" r="r" t="t"/>
            <a:pathLst>
              <a:path extrusionOk="0" h="2861496" w="4560152">
                <a:moveTo>
                  <a:pt x="0" y="0"/>
                </a:moveTo>
                <a:lnTo>
                  <a:pt x="4560152" y="0"/>
                </a:lnTo>
                <a:lnTo>
                  <a:pt x="4560152" y="2861495"/>
                </a:lnTo>
                <a:lnTo>
                  <a:pt x="0" y="2861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5"/>
          <p:cNvSpPr txBox="1"/>
          <p:nvPr/>
        </p:nvSpPr>
        <p:spPr>
          <a:xfrm>
            <a:off x="1385151" y="690153"/>
            <a:ext cx="153921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 UV Rays Affect Skin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151" name="Google Shape;151;p6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152" name="Google Shape;152;p6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6"/>
          <p:cNvSpPr txBox="1"/>
          <p:nvPr/>
        </p:nvSpPr>
        <p:spPr>
          <a:xfrm>
            <a:off x="1563012" y="2573507"/>
            <a:ext cx="15161975" cy="4398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Kids’ skin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is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thinner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more sensitive.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CB0707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CB0707"/>
                </a:solidFill>
                <a:latin typeface="Poppins"/>
                <a:ea typeface="Poppins"/>
                <a:cs typeface="Poppins"/>
                <a:sym typeface="Poppins"/>
              </a:rPr>
              <a:t>Sunburns in childhood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= </a:t>
            </a:r>
            <a:r>
              <a:rPr b="1" i="0" lang="en-US" sz="4946" u="none" cap="none" strike="noStrike">
                <a:solidFill>
                  <a:srgbClr val="1D5C9D"/>
                </a:solidFill>
                <a:latin typeface="Poppins"/>
                <a:ea typeface="Poppins"/>
                <a:cs typeface="Poppins"/>
                <a:sym typeface="Poppins"/>
              </a:rPr>
              <a:t>higher cancer risk later.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Protection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habits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started young =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big payoff 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 adults.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6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6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6"/>
          <p:cNvSpPr/>
          <p:nvPr/>
        </p:nvSpPr>
        <p:spPr>
          <a:xfrm>
            <a:off x="4827663" y="7479198"/>
            <a:ext cx="8548937" cy="2180459"/>
          </a:xfrm>
          <a:custGeom>
            <a:rect b="b" l="l" r="r" t="t"/>
            <a:pathLst>
              <a:path extrusionOk="0" h="2725574" w="9605547">
                <a:moveTo>
                  <a:pt x="0" y="0"/>
                </a:moveTo>
                <a:lnTo>
                  <a:pt x="9605547" y="0"/>
                </a:lnTo>
                <a:lnTo>
                  <a:pt x="9605547" y="2725574"/>
                </a:lnTo>
                <a:lnTo>
                  <a:pt x="0" y="2725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6"/>
          <p:cNvSpPr txBox="1"/>
          <p:nvPr/>
        </p:nvSpPr>
        <p:spPr>
          <a:xfrm>
            <a:off x="903126" y="927600"/>
            <a:ext cx="16398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Why YOU are at Risk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164" name="Google Shape;164;p7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165" name="Google Shape;165;p7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7"/>
          <p:cNvSpPr txBox="1"/>
          <p:nvPr/>
        </p:nvSpPr>
        <p:spPr>
          <a:xfrm>
            <a:off x="1563012" y="2335382"/>
            <a:ext cx="15162000" cy="7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CB0707"/>
              </a:buClr>
              <a:buSzPts val="4946"/>
              <a:buChar char="•"/>
            </a:pPr>
            <a:r>
              <a:rPr b="1" i="0" lang="en-US" sz="4946" u="none" cap="none" strike="noStrike">
                <a:solidFill>
                  <a:srgbClr val="CB0707"/>
                </a:solidFill>
                <a:latin typeface="Poppins"/>
                <a:ea typeface="Poppins"/>
                <a:cs typeface="Poppins"/>
                <a:sym typeface="Poppins"/>
              </a:rPr>
              <a:t>Daily Habits </a:t>
            </a:r>
            <a:endParaRPr b="1"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C24B00"/>
              </a:buClr>
              <a:buSzPts val="4946"/>
              <a:buChar char="•"/>
            </a:pPr>
            <a:r>
              <a:rPr b="1" i="0" lang="en-US" sz="4946" u="none" cap="none" strike="noStrike">
                <a:solidFill>
                  <a:srgbClr val="C24B00"/>
                </a:solidFill>
                <a:latin typeface="Poppins"/>
                <a:ea typeface="Poppins"/>
                <a:cs typeface="Poppins"/>
                <a:sym typeface="Poppins"/>
              </a:rPr>
              <a:t>UV Index</a:t>
            </a:r>
            <a:endParaRPr b="1"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4946"/>
              <a:buChar char="•"/>
            </a:pPr>
            <a:r>
              <a:rPr b="1" i="0" lang="en-US" sz="4946" u="none" cap="none" strike="noStrike">
                <a:solidFill>
                  <a:srgbClr val="E69138"/>
                </a:solidFill>
                <a:latin typeface="Poppins"/>
                <a:ea typeface="Poppins"/>
                <a:cs typeface="Poppins"/>
                <a:sym typeface="Poppins"/>
              </a:rPr>
              <a:t>Clothing Protection</a:t>
            </a:r>
            <a:endParaRPr b="1">
              <a:solidFill>
                <a:srgbClr val="E69138"/>
              </a:solidFill>
            </a:endParaRPr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267B04"/>
              </a:buClr>
              <a:buSzPts val="4946"/>
              <a:buChar char="•"/>
            </a:pPr>
            <a:r>
              <a:rPr b="1" i="0" lang="en-US" sz="4946" u="none" cap="none" strike="noStrike">
                <a:solidFill>
                  <a:srgbClr val="267B04"/>
                </a:solidFill>
                <a:latin typeface="Poppins"/>
                <a:ea typeface="Poppins"/>
                <a:cs typeface="Poppins"/>
                <a:sym typeface="Poppins"/>
              </a:rPr>
              <a:t>Timing &amp; Location </a:t>
            </a:r>
            <a:endParaRPr b="1"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1D5C9D"/>
              </a:buClr>
              <a:buSzPts val="4946"/>
              <a:buChar char="•"/>
            </a:pPr>
            <a:r>
              <a:rPr b="1" i="0" lang="en-US" sz="4946" u="none" cap="none" strike="noStrike">
                <a:solidFill>
                  <a:srgbClr val="1D5C9D"/>
                </a:solidFill>
                <a:latin typeface="Poppins"/>
                <a:ea typeface="Poppins"/>
                <a:cs typeface="Poppins"/>
                <a:sym typeface="Poppins"/>
              </a:rPr>
              <a:t>Sunscreen Hacks </a:t>
            </a:r>
            <a:endParaRPr b="1"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42D57"/>
              </a:buClr>
              <a:buSzPts val="4946"/>
              <a:buChar char="⚬"/>
            </a:pPr>
            <a:r>
              <a:rPr b="1" i="0" lang="en-US" sz="4946" u="none" cap="none" strike="noStrike">
                <a:solidFill>
                  <a:srgbClr val="042D57"/>
                </a:solidFill>
                <a:latin typeface="Poppins"/>
                <a:ea typeface="Poppins"/>
                <a:cs typeface="Poppins"/>
                <a:sym typeface="Poppins"/>
              </a:rPr>
              <a:t>Sports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/>
          </a:p>
          <a:p>
            <a:pPr indent="-711894" lvl="2" marL="2135684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42D57"/>
              </a:buClr>
              <a:buSzPts val="4946"/>
              <a:buChar char="⚬"/>
            </a:pPr>
            <a:r>
              <a:rPr b="1" i="0" lang="en-US" sz="4946" u="none" cap="none" strike="noStrike">
                <a:solidFill>
                  <a:srgbClr val="042D57"/>
                </a:solidFill>
                <a:latin typeface="Poppins"/>
                <a:ea typeface="Poppins"/>
                <a:cs typeface="Poppins"/>
                <a:sym typeface="Poppins"/>
              </a:rPr>
              <a:t>Long-Term Protection </a:t>
            </a:r>
            <a:endParaRPr b="1"/>
          </a:p>
        </p:txBody>
      </p:sp>
      <p:sp>
        <p:nvSpPr>
          <p:cNvPr id="167" name="Google Shape;167;p7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7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7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7"/>
          <p:cNvSpPr/>
          <p:nvPr/>
        </p:nvSpPr>
        <p:spPr>
          <a:xfrm>
            <a:off x="10865391" y="2949523"/>
            <a:ext cx="4679199" cy="6246504"/>
          </a:xfrm>
          <a:custGeom>
            <a:rect b="b" l="l" r="r" t="t"/>
            <a:pathLst>
              <a:path extrusionOk="0" h="6246504" w="4679199">
                <a:moveTo>
                  <a:pt x="0" y="0"/>
                </a:moveTo>
                <a:lnTo>
                  <a:pt x="4679200" y="0"/>
                </a:lnTo>
                <a:lnTo>
                  <a:pt x="4679200" y="6246504"/>
                </a:lnTo>
                <a:lnTo>
                  <a:pt x="0" y="624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7"/>
          <p:cNvSpPr txBox="1"/>
          <p:nvPr/>
        </p:nvSpPr>
        <p:spPr>
          <a:xfrm>
            <a:off x="2392021" y="690139"/>
            <a:ext cx="13776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Prevention Tips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177" name="Google Shape;177;p8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178" name="Google Shape;178;p8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8"/>
          <p:cNvSpPr txBox="1"/>
          <p:nvPr/>
        </p:nvSpPr>
        <p:spPr>
          <a:xfrm>
            <a:off x="1376826" y="2552815"/>
            <a:ext cx="15450615" cy="6151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Check the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UV Index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each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morning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(apps or weather sites). If it’s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 or higher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sun protection is needed.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Apply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sunscreen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as part of your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morning routine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(like brushing teeth).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Keep a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small bottle of sunscreen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your backpack or sports bag.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2119671" y="805065"/>
            <a:ext cx="13776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Daily Habits 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1" name="Google Shape;181;p8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8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8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84" name="Google Shape;184;p8"/>
          <p:cNvPicPr preferRelativeResize="0"/>
          <p:nvPr/>
        </p:nvPicPr>
        <p:blipFill rotWithShape="1">
          <a:blip r:embed="rId6">
            <a:alphaModFix/>
          </a:blip>
          <a:srcRect b="9577" l="54350" r="0" t="10210"/>
          <a:stretch/>
        </p:blipFill>
        <p:spPr>
          <a:xfrm>
            <a:off x="15895985" y="6091584"/>
            <a:ext cx="1145850" cy="20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6">
            <a:alphaModFix/>
          </a:blip>
          <a:srcRect b="0" l="0" r="45725" t="0"/>
          <a:stretch/>
        </p:blipFill>
        <p:spPr>
          <a:xfrm>
            <a:off x="15639446" y="3257054"/>
            <a:ext cx="1602525" cy="29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698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420084" y="376155"/>
            <a:ext cx="17364099" cy="9576557"/>
          </a:xfrm>
          <a:custGeom>
            <a:rect b="b" l="l" r="r" t="t"/>
            <a:pathLst>
              <a:path extrusionOk="0" h="9576557" w="17364099">
                <a:moveTo>
                  <a:pt x="0" y="0"/>
                </a:moveTo>
                <a:lnTo>
                  <a:pt x="17364098" y="0"/>
                </a:lnTo>
                <a:lnTo>
                  <a:pt x="17364098" y="9576557"/>
                </a:lnTo>
                <a:lnTo>
                  <a:pt x="0" y="9576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331" r="-21451" t="0"/>
            </a:stretch>
          </a:blipFill>
          <a:ln>
            <a:noFill/>
          </a:ln>
        </p:spPr>
      </p:sp>
      <p:sp>
        <p:nvSpPr>
          <p:cNvPr id="191" name="Google Shape;191;p9"/>
          <p:cNvSpPr/>
          <p:nvPr/>
        </p:nvSpPr>
        <p:spPr>
          <a:xfrm>
            <a:off x="755019" y="690157"/>
            <a:ext cx="16652361" cy="8969486"/>
          </a:xfrm>
          <a:custGeom>
            <a:rect b="b" l="l" r="r" t="t"/>
            <a:pathLst>
              <a:path extrusionOk="0" h="8969486" w="16652361">
                <a:moveTo>
                  <a:pt x="0" y="0"/>
                </a:moveTo>
                <a:lnTo>
                  <a:pt x="16652361" y="0"/>
                </a:lnTo>
                <a:lnTo>
                  <a:pt x="16652361" y="8969486"/>
                </a:lnTo>
                <a:lnTo>
                  <a:pt x="0" y="896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297" r="-21126" t="-699"/>
            </a:stretch>
          </a:blipFill>
          <a:ln>
            <a:noFill/>
          </a:ln>
        </p:spPr>
      </p:sp>
      <p:sp>
        <p:nvSpPr>
          <p:cNvPr id="192" name="Google Shape;192;p9"/>
          <p:cNvSpPr/>
          <p:nvPr/>
        </p:nvSpPr>
        <p:spPr>
          <a:xfrm>
            <a:off x="-62273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9"/>
          <p:cNvSpPr txBox="1"/>
          <p:nvPr/>
        </p:nvSpPr>
        <p:spPr>
          <a:xfrm>
            <a:off x="1563012" y="2573507"/>
            <a:ext cx="15161975" cy="5275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Wear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long sleeves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pants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or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rash guards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when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outside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long periods.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Look for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clothes with UPF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(Ultraviolet Protection Factor)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labels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-533920" lvl="1" marL="1067842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46"/>
              <a:buFont typeface="Arial"/>
              <a:buChar char="•"/>
            </a:pP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Pick </a:t>
            </a:r>
            <a:r>
              <a:rPr b="1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wide-brimmed hats</a:t>
            </a:r>
            <a:r>
              <a:rPr b="0" i="0" lang="en-US" sz="49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(not just baseball caps) to protect the neck and ears.</a:t>
            </a:r>
            <a:endParaRPr/>
          </a:p>
        </p:txBody>
      </p:sp>
      <p:sp>
        <p:nvSpPr>
          <p:cNvPr id="194" name="Google Shape;194;p9"/>
          <p:cNvSpPr/>
          <p:nvPr/>
        </p:nvSpPr>
        <p:spPr>
          <a:xfrm rot="-5400000">
            <a:off x="-227283" y="8270063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7" y="0"/>
                </a:lnTo>
                <a:lnTo>
                  <a:pt x="2181947" y="1851927"/>
                </a:lnTo>
                <a:lnTo>
                  <a:pt x="0" y="1851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9"/>
          <p:cNvSpPr/>
          <p:nvPr/>
        </p:nvSpPr>
        <p:spPr>
          <a:xfrm flipH="1">
            <a:off x="16168327" y="0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2181946" y="0"/>
                </a:moveTo>
                <a:lnTo>
                  <a:pt x="0" y="0"/>
                </a:lnTo>
                <a:lnTo>
                  <a:pt x="0" y="1851927"/>
                </a:lnTo>
                <a:lnTo>
                  <a:pt x="2181946" y="1851927"/>
                </a:lnTo>
                <a:lnTo>
                  <a:pt x="218194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9"/>
          <p:cNvSpPr/>
          <p:nvPr/>
        </p:nvSpPr>
        <p:spPr>
          <a:xfrm rot="10800000">
            <a:off x="16168327" y="8483017"/>
            <a:ext cx="2181947" cy="1851927"/>
          </a:xfrm>
          <a:custGeom>
            <a:rect b="b" l="l" r="r" t="t"/>
            <a:pathLst>
              <a:path extrusionOk="0" h="1851927" w="2181947">
                <a:moveTo>
                  <a:pt x="0" y="0"/>
                </a:moveTo>
                <a:lnTo>
                  <a:pt x="2181946" y="0"/>
                </a:lnTo>
                <a:lnTo>
                  <a:pt x="2181946" y="1851928"/>
                </a:lnTo>
                <a:lnTo>
                  <a:pt x="0" y="185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9"/>
          <p:cNvSpPr/>
          <p:nvPr/>
        </p:nvSpPr>
        <p:spPr>
          <a:xfrm>
            <a:off x="14263014" y="3589758"/>
            <a:ext cx="2897600" cy="2939617"/>
          </a:xfrm>
          <a:custGeom>
            <a:rect b="b" l="l" r="r" t="t"/>
            <a:pathLst>
              <a:path extrusionOk="0" h="2193744" w="2191002">
                <a:moveTo>
                  <a:pt x="0" y="0"/>
                </a:moveTo>
                <a:lnTo>
                  <a:pt x="2191002" y="0"/>
                </a:lnTo>
                <a:lnTo>
                  <a:pt x="2191002" y="2193744"/>
                </a:lnTo>
                <a:lnTo>
                  <a:pt x="0" y="2193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9"/>
          <p:cNvSpPr txBox="1"/>
          <p:nvPr/>
        </p:nvSpPr>
        <p:spPr>
          <a:xfrm>
            <a:off x="1133152" y="690150"/>
            <a:ext cx="158961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0" u="none" cap="none" strike="noStrike">
                <a:latin typeface="Arvo"/>
                <a:ea typeface="Arvo"/>
                <a:cs typeface="Arvo"/>
                <a:sym typeface="Arvo"/>
              </a:rPr>
              <a:t>Clothing Protection</a:t>
            </a:r>
            <a:endParaRPr b="1" sz="1000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7">
            <a:alphaModFix/>
          </a:blip>
          <a:srcRect b="33944" l="7244" r="7227" t="11960"/>
          <a:stretch/>
        </p:blipFill>
        <p:spPr>
          <a:xfrm>
            <a:off x="13873879" y="7693289"/>
            <a:ext cx="2762625" cy="17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